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1" d="100"/>
          <a:sy n="91" d="100"/>
        </p:scale>
        <p:origin x="34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19450-4612-A41F-7EF8-975C5D0F7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19CF45-C9FE-D6CD-4C0B-AD945991F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006C4-5652-8CE6-AAB5-7A90BAC0A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EDBB-6719-420E-9902-E41F2F553197}" type="datetimeFigureOut">
              <a:rPr lang="en-CA" smtClean="0"/>
              <a:t>2023-03-20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A0E03-2BE0-BECB-D9F0-C15F161B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7D1F7-5F33-0A63-10F1-9AF144DA8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856F-1D04-45EE-9DC4-5D6BCBAA1C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1468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6640B-6009-B23D-BE0E-A56C64A41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644277-1F3F-428E-ED8C-704EAA6D9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BB357-3F60-76C4-3660-DA7DF940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EDBB-6719-420E-9902-E41F2F553197}" type="datetimeFigureOut">
              <a:rPr lang="en-CA" smtClean="0"/>
              <a:t>2023-03-20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33A0B-DCCF-673E-071B-49B8519A3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CD1B7-2DE0-B5F0-0E28-2972A5C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856F-1D04-45EE-9DC4-5D6BCBAA1C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6998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4C6978-EA47-F5CA-2864-00AED5CD55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24320E-86E0-7348-FF28-3BFD9B01F2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24946-7217-1388-F255-001C1A3B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EDBB-6719-420E-9902-E41F2F553197}" type="datetimeFigureOut">
              <a:rPr lang="en-CA" smtClean="0"/>
              <a:t>2023-03-20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7A50F-00AF-9968-F291-172045140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E016F-4672-477D-430B-C8FC1AFB9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856F-1D04-45EE-9DC4-5D6BCBAA1C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194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98FBD-E055-09E0-7115-97A4F83CE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A4872-70BB-D3D6-36D1-8D4E01BC7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0BDDE-4DAA-D890-3574-009D2C335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EDBB-6719-420E-9902-E41F2F553197}" type="datetimeFigureOut">
              <a:rPr lang="en-CA" smtClean="0"/>
              <a:t>2023-03-20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801CA-7770-FEE0-B4DD-028F2BFB6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D58D4-D3F8-0078-5AD3-17A020DE7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856F-1D04-45EE-9DC4-5D6BCBAA1C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018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62206-06E0-9B3F-F0EA-DEFC197A6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A48D5-4B40-1248-C2C8-BDFD11433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CDC4B-540D-4FFA-ACD7-C5D4511B4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EDBB-6719-420E-9902-E41F2F553197}" type="datetimeFigureOut">
              <a:rPr lang="en-CA" smtClean="0"/>
              <a:t>2023-03-20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9299F-4190-CBCE-3D78-D557D0A08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57B0E-8C20-1AA4-9E18-1B2410E9E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856F-1D04-45EE-9DC4-5D6BCBAA1C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115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B0657-5483-5C88-C27F-431A7189B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F1B1E-C384-C388-28CF-C3CA2EC8D9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0FA3A-26C4-5D48-5922-425953AED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214352-C03C-FAFC-1F3D-B17B6D817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EDBB-6719-420E-9902-E41F2F553197}" type="datetimeFigureOut">
              <a:rPr lang="en-CA" smtClean="0"/>
              <a:t>2023-03-20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186FA1-9FE5-DB19-33B6-DC9FFB29E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BD453-F35F-ACA1-A36D-67F2FE59E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856F-1D04-45EE-9DC4-5D6BCBAA1C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365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9AFEA-B12F-FF9D-2B09-E03746A53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FEA77-693F-5C89-9A01-254A87878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2BBA5-8B94-4717-43E1-8E93B3869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A3EDE1-64DD-48A0-7F5C-65893933E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94F52B-6962-F350-F756-176C1337C7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68A5DF-49DE-A371-F039-09E55FE92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EDBB-6719-420E-9902-E41F2F553197}" type="datetimeFigureOut">
              <a:rPr lang="en-CA" smtClean="0"/>
              <a:t>2023-03-20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B69379-1181-4E5D-9374-78F4EC08D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A34789-D19F-24C2-16B6-C8C3B0D8E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856F-1D04-45EE-9DC4-5D6BCBAA1C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603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16FCD-5F5D-0B0E-1290-CCB76469E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398E6-D8E0-EA53-AFF9-6118ABA9C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EDBB-6719-420E-9902-E41F2F553197}" type="datetimeFigureOut">
              <a:rPr lang="en-CA" smtClean="0"/>
              <a:t>2023-03-20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CBC135-EDC6-CF6F-2A46-391D222E7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23E16-384A-A1B3-A239-9833BD371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856F-1D04-45EE-9DC4-5D6BCBAA1C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7000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6563D3-9136-0CCE-DCA9-D070CC057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EDBB-6719-420E-9902-E41F2F553197}" type="datetimeFigureOut">
              <a:rPr lang="en-CA" smtClean="0"/>
              <a:t>2023-03-20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5DD245-1B4D-191E-60D2-C1BCB9BE6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48B3F-710E-21F9-19AD-B4E620D11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856F-1D04-45EE-9DC4-5D6BCBAA1C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8683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DAA33-B6EE-4A1E-B74B-B9C4BDC5B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BFD55-32A7-B75A-A87B-4A11510EA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D0DEA2-AE86-9836-3D99-9111CAC49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0C800-B1DD-1E38-AA26-D58A055BC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EDBB-6719-420E-9902-E41F2F553197}" type="datetimeFigureOut">
              <a:rPr lang="en-CA" smtClean="0"/>
              <a:t>2023-03-20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B13A9-137E-6A74-26BA-F14C24E6A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4D758-5C58-4013-3F46-BDAA81E94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856F-1D04-45EE-9DC4-5D6BCBAA1C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6083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05934-A1E3-139B-7976-AE4F47C8F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F57CCB-A904-EA17-B5F9-89945E51A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866A8-3E67-FD9D-CFF4-2C0686926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E08D7-8C7D-D833-3B24-6CE730649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EDBB-6719-420E-9902-E41F2F553197}" type="datetimeFigureOut">
              <a:rPr lang="en-CA" smtClean="0"/>
              <a:t>2023-03-20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86EA94-E301-3494-65FD-ABD8CB87A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DF66A-A746-0075-10F6-856BAC0BD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856F-1D04-45EE-9DC4-5D6BCBAA1C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7828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960615-0428-3198-5D9A-D93CB0A19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AFC23-2768-D636-7CE9-7F43FDDE0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C862B-5365-3A41-FEAA-FCB277D0ED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4EDBB-6719-420E-9902-E41F2F553197}" type="datetimeFigureOut">
              <a:rPr lang="en-CA" smtClean="0"/>
              <a:t>2023-03-20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3FA6A-457A-C67D-BD76-BA7E321DC8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380E3-4DED-5E72-93E8-C981D0BE4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4856F-1D04-45EE-9DC4-5D6BCBAA1C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967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electronics, circuit&#10;&#10;Description automatically generated">
            <a:extLst>
              <a:ext uri="{FF2B5EF4-FFF2-40B4-BE49-F238E27FC236}">
                <a16:creationId xmlns:a16="http://schemas.microsoft.com/office/drawing/2014/main" id="{AF6A8809-E247-33B9-E02B-ABA137113D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9"/>
          <a:stretch/>
        </p:blipFill>
        <p:spPr>
          <a:xfrm>
            <a:off x="4252139" y="1049212"/>
            <a:ext cx="3479319" cy="20218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1D703A-9956-A67D-7CD0-4CF9DDAA7F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" t="6604" r="11792" b="17298"/>
          <a:stretch/>
        </p:blipFill>
        <p:spPr>
          <a:xfrm>
            <a:off x="353909" y="1049212"/>
            <a:ext cx="3479319" cy="20019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6261E7-D023-03B1-B80E-925E72D18A33}"/>
              </a:ext>
            </a:extLst>
          </p:cNvPr>
          <p:cNvSpPr txBox="1"/>
          <p:nvPr/>
        </p:nvSpPr>
        <p:spPr>
          <a:xfrm>
            <a:off x="2488821" y="243593"/>
            <a:ext cx="911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2023 Evaluation Board of 5kW 3-Phase </a:t>
            </a:r>
            <a:r>
              <a:rPr lang="en-US" sz="2400" b="1" dirty="0" err="1"/>
              <a:t>GaN</a:t>
            </a:r>
            <a:r>
              <a:rPr lang="en-US" sz="2400" b="1" dirty="0"/>
              <a:t> Inverter Power Stage </a:t>
            </a:r>
            <a:endParaRPr lang="en-CA" sz="2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560B52-B364-032E-87D6-956AA1E48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650457" y="4297643"/>
            <a:ext cx="5234456" cy="24261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049C89-ECC8-DF44-8E6C-16BCE3CFC8BB}"/>
              </a:ext>
            </a:extLst>
          </p:cNvPr>
          <p:cNvSpPr txBox="1"/>
          <p:nvPr/>
        </p:nvSpPr>
        <p:spPr>
          <a:xfrm>
            <a:off x="149844" y="3486600"/>
            <a:ext cx="6168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Features:</a:t>
            </a:r>
          </a:p>
          <a:p>
            <a:r>
              <a:rPr lang="en-US" sz="1200" dirty="0"/>
              <a:t>*Ultra wide input  range: 10VDC-1200VDC, suitable for evaluating 650V and 1200V </a:t>
            </a:r>
            <a:r>
              <a:rPr lang="en-US" sz="1200" dirty="0" err="1"/>
              <a:t>GaNFET</a:t>
            </a:r>
            <a:r>
              <a:rPr lang="en-US" sz="1200" dirty="0"/>
              <a:t>/IC</a:t>
            </a:r>
          </a:p>
          <a:p>
            <a:r>
              <a:rPr lang="en-US" sz="1200" dirty="0"/>
              <a:t>*Convection  cooled high efficiency 95-56%</a:t>
            </a:r>
          </a:p>
          <a:p>
            <a:r>
              <a:rPr lang="en-US" sz="1200" dirty="0"/>
              <a:t>* Industry Standard packages :  TO263/TO247</a:t>
            </a:r>
            <a:endParaRPr lang="en-CA"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93DA22-6520-7A99-341E-C0D9FB4A17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0369" y="993918"/>
            <a:ext cx="3591603" cy="20771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6DAA82-BB48-EC50-9222-EEA96C2A97C5}"/>
              </a:ext>
            </a:extLst>
          </p:cNvPr>
          <p:cNvSpPr txBox="1"/>
          <p:nvPr/>
        </p:nvSpPr>
        <p:spPr>
          <a:xfrm>
            <a:off x="6096000" y="4416683"/>
            <a:ext cx="59338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lphaLcPeriod"/>
            </a:pPr>
            <a:r>
              <a:rPr lang="en-US" dirty="0"/>
              <a:t>Frequency: 60Hz b. Phase separation: Phase A -&gt; 0° Phase </a:t>
            </a:r>
          </a:p>
          <a:p>
            <a:pPr marL="342900" indent="-342900">
              <a:buAutoNum type="alphaLcPeriod"/>
            </a:pPr>
            <a:r>
              <a:rPr lang="en-US" dirty="0"/>
              <a:t>B -&gt; 120° Phase C -&gt; 240° c. </a:t>
            </a:r>
          </a:p>
          <a:p>
            <a:pPr marL="342900" indent="-342900">
              <a:buAutoNum type="alphaLcPeriod"/>
            </a:pPr>
            <a:r>
              <a:rPr lang="en-US" dirty="0"/>
              <a:t>Efficiency: 95~96% </a:t>
            </a:r>
          </a:p>
          <a:p>
            <a:pPr marL="342900" indent="-342900">
              <a:buAutoNum type="alphaLcPeriod"/>
            </a:pPr>
            <a:r>
              <a:rPr lang="en-US" dirty="0"/>
              <a:t>d. Output wave amplitude: controlled by modulation index. </a:t>
            </a:r>
          </a:p>
          <a:p>
            <a:pPr marL="342900" indent="-342900">
              <a:buAutoNum type="alphaLcPeriod"/>
            </a:pPr>
            <a:r>
              <a:rPr lang="en-US" dirty="0"/>
              <a:t>Output load: Resistive Y connected.</a:t>
            </a:r>
            <a:endParaRPr lang="en-C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E6CA22-4B32-CC65-9DE1-12202719B696}"/>
              </a:ext>
            </a:extLst>
          </p:cNvPr>
          <p:cNvSpPr txBox="1"/>
          <p:nvPr/>
        </p:nvSpPr>
        <p:spPr>
          <a:xfrm>
            <a:off x="7399089" y="3717432"/>
            <a:ext cx="2972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Measured Output Waveforms</a:t>
            </a:r>
            <a:endParaRPr lang="en-CA" dirty="0"/>
          </a:p>
        </p:txBody>
      </p:sp>
      <p:pic>
        <p:nvPicPr>
          <p:cNvPr id="14" name="Picture 13" descr="A picture containing text, clipart, building material&#10;&#10;Description automatically generated">
            <a:extLst>
              <a:ext uri="{FF2B5EF4-FFF2-40B4-BE49-F238E27FC236}">
                <a16:creationId xmlns:a16="http://schemas.microsoft.com/office/drawing/2014/main" id="{6F6F7997-1002-B0E9-D7C9-7374C4926E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48" y="125755"/>
            <a:ext cx="1806579" cy="440582"/>
          </a:xfrm>
          <a:prstGeom prst="rect">
            <a:avLst/>
          </a:prstGeom>
        </p:spPr>
      </p:pic>
      <p:pic>
        <p:nvPicPr>
          <p:cNvPr id="1026" name="Picture 2" descr="Green Technology (@GreenTechnology) / Twitter">
            <a:extLst>
              <a:ext uri="{FF2B5EF4-FFF2-40B4-BE49-F238E27FC236}">
                <a16:creationId xmlns:a16="http://schemas.microsoft.com/office/drawing/2014/main" id="{A66F33E5-36AE-B493-C38B-175512EFE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651" y="5658306"/>
            <a:ext cx="1065510" cy="106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7A17A00-6A25-582B-C4C2-3447A4035EBC}"/>
              </a:ext>
            </a:extLst>
          </p:cNvPr>
          <p:cNvSpPr txBox="1"/>
          <p:nvPr/>
        </p:nvSpPr>
        <p:spPr>
          <a:xfrm>
            <a:off x="6788791" y="6124247"/>
            <a:ext cx="289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www.iganpower.com</a:t>
            </a:r>
            <a:endParaRPr lang="en-C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88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ipart, building material&#10;&#10;Description automatically generated">
            <a:extLst>
              <a:ext uri="{FF2B5EF4-FFF2-40B4-BE49-F238E27FC236}">
                <a16:creationId xmlns:a16="http://schemas.microsoft.com/office/drawing/2014/main" id="{4AB3DC66-EC51-8BFC-0D19-2CECD30B957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73" y="218060"/>
            <a:ext cx="2735637" cy="6671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EAF70C-A0DE-CB76-AB94-29953DFF7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869" y="314331"/>
            <a:ext cx="6043489" cy="5708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DB008D-2529-066B-B906-38BB8068B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4011" y="3828513"/>
            <a:ext cx="5243208" cy="425341"/>
          </a:xfrm>
          <a:prstGeom prst="rect">
            <a:avLst/>
          </a:prstGeom>
        </p:spPr>
      </p:pic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10F1B71C-8A1B-6B51-C354-E2B5B36FF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72557"/>
              </p:ext>
            </p:extLst>
          </p:nvPr>
        </p:nvGraphicFramePr>
        <p:xfrm>
          <a:off x="4163871" y="995576"/>
          <a:ext cx="6043488" cy="2543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633">
                  <a:extLst>
                    <a:ext uri="{9D8B030D-6E8A-4147-A177-3AD203B41FA5}">
                      <a16:colId xmlns:a16="http://schemas.microsoft.com/office/drawing/2014/main" val="1506774966"/>
                    </a:ext>
                  </a:extLst>
                </a:gridCol>
                <a:gridCol w="1182421">
                  <a:extLst>
                    <a:ext uri="{9D8B030D-6E8A-4147-A177-3AD203B41FA5}">
                      <a16:colId xmlns:a16="http://schemas.microsoft.com/office/drawing/2014/main" val="2131420542"/>
                    </a:ext>
                  </a:extLst>
                </a:gridCol>
                <a:gridCol w="930610">
                  <a:extLst>
                    <a:ext uri="{9D8B030D-6E8A-4147-A177-3AD203B41FA5}">
                      <a16:colId xmlns:a16="http://schemas.microsoft.com/office/drawing/2014/main" val="538384032"/>
                    </a:ext>
                  </a:extLst>
                </a:gridCol>
                <a:gridCol w="908712">
                  <a:extLst>
                    <a:ext uri="{9D8B030D-6E8A-4147-A177-3AD203B41FA5}">
                      <a16:colId xmlns:a16="http://schemas.microsoft.com/office/drawing/2014/main" val="3418800984"/>
                    </a:ext>
                  </a:extLst>
                </a:gridCol>
                <a:gridCol w="1248112">
                  <a:extLst>
                    <a:ext uri="{9D8B030D-6E8A-4147-A177-3AD203B41FA5}">
                      <a16:colId xmlns:a16="http://schemas.microsoft.com/office/drawing/2014/main" val="477615443"/>
                    </a:ext>
                  </a:extLst>
                </a:gridCol>
              </a:tblGrid>
              <a:tr h="358938">
                <a:tc>
                  <a:txBody>
                    <a:bodyPr/>
                    <a:lstStyle/>
                    <a:p>
                      <a:r>
                        <a:rPr lang="en-US" sz="1400" dirty="0"/>
                        <a:t>Code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Package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BVdss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Id(A)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Ron(m</a:t>
                      </a:r>
                      <a:r>
                        <a:rPr lang="el-GR" sz="1400" dirty="0"/>
                        <a:t>Ω</a:t>
                      </a:r>
                      <a:r>
                        <a:rPr lang="en-US" sz="1400" dirty="0"/>
                        <a:t>)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26628977"/>
                  </a:ext>
                </a:extLst>
              </a:tr>
              <a:tr h="346295">
                <a:tc>
                  <a:txBody>
                    <a:bodyPr/>
                    <a:lstStyle/>
                    <a:p>
                      <a:r>
                        <a:rPr lang="en-CA" sz="1400" dirty="0"/>
                        <a:t>GPIHV05DK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TO252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1200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260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5983826"/>
                  </a:ext>
                </a:extLst>
              </a:tr>
              <a:tr h="346295">
                <a:tc>
                  <a:txBody>
                    <a:bodyPr/>
                    <a:lstStyle/>
                    <a:p>
                      <a:r>
                        <a:rPr lang="en-US" sz="1400" dirty="0"/>
                        <a:t>GPIHV7DK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TO252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1200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158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71632278"/>
                  </a:ext>
                </a:extLst>
              </a:tr>
              <a:tr h="358938">
                <a:tc>
                  <a:txBody>
                    <a:bodyPr/>
                    <a:lstStyle/>
                    <a:p>
                      <a:r>
                        <a:rPr lang="en-US" sz="1400" dirty="0"/>
                        <a:t>GPIHV10DK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TO252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1200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112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51883535"/>
                  </a:ext>
                </a:extLst>
              </a:tr>
              <a:tr h="415442">
                <a:tc>
                  <a:txBody>
                    <a:bodyPr/>
                    <a:lstStyle/>
                    <a:p>
                      <a:r>
                        <a:rPr lang="en-US" sz="1400" dirty="0"/>
                        <a:t>GPIHV15DK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TO252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1200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95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49498438"/>
                  </a:ext>
                </a:extLst>
              </a:tr>
              <a:tr h="358938">
                <a:tc>
                  <a:txBody>
                    <a:bodyPr/>
                    <a:lstStyle/>
                    <a:p>
                      <a:r>
                        <a:rPr lang="en-US" sz="1400" dirty="0"/>
                        <a:t>GPIHV30SB5L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TO263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1200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65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69536205"/>
                  </a:ext>
                </a:extLst>
              </a:tr>
              <a:tr h="358938">
                <a:tc>
                  <a:txBody>
                    <a:bodyPr/>
                    <a:lstStyle/>
                    <a:p>
                      <a:r>
                        <a:rPr lang="en-US" sz="1400" dirty="0"/>
                        <a:t>GPIHV30DFN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DFN8x8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1200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65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30421066"/>
                  </a:ext>
                </a:extLst>
              </a:tr>
            </a:tbl>
          </a:graphicData>
        </a:graphic>
      </p:graphicFrame>
      <p:graphicFrame>
        <p:nvGraphicFramePr>
          <p:cNvPr id="2" name="Table 14">
            <a:extLst>
              <a:ext uri="{FF2B5EF4-FFF2-40B4-BE49-F238E27FC236}">
                <a16:creationId xmlns:a16="http://schemas.microsoft.com/office/drawing/2014/main" id="{0F247147-83A8-BB40-D8A2-59481CF824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756044"/>
              </p:ext>
            </p:extLst>
          </p:nvPr>
        </p:nvGraphicFramePr>
        <p:xfrm>
          <a:off x="4280169" y="4543008"/>
          <a:ext cx="6043488" cy="2075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633">
                  <a:extLst>
                    <a:ext uri="{9D8B030D-6E8A-4147-A177-3AD203B41FA5}">
                      <a16:colId xmlns:a16="http://schemas.microsoft.com/office/drawing/2014/main" val="1506774966"/>
                    </a:ext>
                  </a:extLst>
                </a:gridCol>
                <a:gridCol w="1182421">
                  <a:extLst>
                    <a:ext uri="{9D8B030D-6E8A-4147-A177-3AD203B41FA5}">
                      <a16:colId xmlns:a16="http://schemas.microsoft.com/office/drawing/2014/main" val="2131420542"/>
                    </a:ext>
                  </a:extLst>
                </a:gridCol>
                <a:gridCol w="930610">
                  <a:extLst>
                    <a:ext uri="{9D8B030D-6E8A-4147-A177-3AD203B41FA5}">
                      <a16:colId xmlns:a16="http://schemas.microsoft.com/office/drawing/2014/main" val="538384032"/>
                    </a:ext>
                  </a:extLst>
                </a:gridCol>
                <a:gridCol w="908712">
                  <a:extLst>
                    <a:ext uri="{9D8B030D-6E8A-4147-A177-3AD203B41FA5}">
                      <a16:colId xmlns:a16="http://schemas.microsoft.com/office/drawing/2014/main" val="3418800984"/>
                    </a:ext>
                  </a:extLst>
                </a:gridCol>
                <a:gridCol w="1248112">
                  <a:extLst>
                    <a:ext uri="{9D8B030D-6E8A-4147-A177-3AD203B41FA5}">
                      <a16:colId xmlns:a16="http://schemas.microsoft.com/office/drawing/2014/main" val="477615443"/>
                    </a:ext>
                  </a:extLst>
                </a:gridCol>
              </a:tblGrid>
              <a:tr h="297233">
                <a:tc>
                  <a:txBody>
                    <a:bodyPr/>
                    <a:lstStyle/>
                    <a:p>
                      <a:r>
                        <a:rPr lang="en-US" sz="1400" dirty="0"/>
                        <a:t>Code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Package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BVdss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Id(A)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Ron(m</a:t>
                      </a:r>
                      <a:r>
                        <a:rPr lang="el-GR" sz="1400" dirty="0"/>
                        <a:t>Ω</a:t>
                      </a:r>
                      <a:r>
                        <a:rPr lang="en-US" sz="1400" dirty="0"/>
                        <a:t>)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26628977"/>
                  </a:ext>
                </a:extLst>
              </a:tr>
              <a:tr h="302907">
                <a:tc>
                  <a:txBody>
                    <a:bodyPr/>
                    <a:lstStyle/>
                    <a:p>
                      <a:r>
                        <a:rPr lang="en-CA" sz="1400" dirty="0"/>
                        <a:t>GPI6508DFIC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DFN5x6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600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170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5983826"/>
                  </a:ext>
                </a:extLst>
              </a:tr>
              <a:tr h="286764">
                <a:tc>
                  <a:txBody>
                    <a:bodyPr/>
                    <a:lstStyle/>
                    <a:p>
                      <a:r>
                        <a:rPr lang="en-CA" sz="1400" dirty="0"/>
                        <a:t>GPI6TIC15DFV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DFN8x8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900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85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71632278"/>
                  </a:ext>
                </a:extLst>
              </a:tr>
              <a:tr h="297233">
                <a:tc>
                  <a:txBody>
                    <a:bodyPr/>
                    <a:lstStyle/>
                    <a:p>
                      <a:r>
                        <a:rPr lang="en-CA" sz="1400" dirty="0"/>
                        <a:t>GPI4TIC15DFV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DFN8x8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900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85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51883535"/>
                  </a:ext>
                </a:extLst>
              </a:tr>
              <a:tr h="297233">
                <a:tc>
                  <a:txBody>
                    <a:bodyPr/>
                    <a:lstStyle/>
                    <a:p>
                      <a:r>
                        <a:rPr lang="en-US" sz="1400" dirty="0"/>
                        <a:t>GPI</a:t>
                      </a:r>
                      <a:r>
                        <a:rPr lang="en-CA" sz="1400" dirty="0"/>
                        <a:t>RGIC15DFV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DFN8x8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900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85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49498438"/>
                  </a:ext>
                </a:extLst>
              </a:tr>
              <a:tr h="297233">
                <a:tc>
                  <a:txBody>
                    <a:bodyPr/>
                    <a:lstStyle/>
                    <a:p>
                      <a:r>
                        <a:rPr lang="en-US" sz="1400" dirty="0"/>
                        <a:t>GPI</a:t>
                      </a:r>
                      <a:r>
                        <a:rPr lang="en-CA" sz="1400" dirty="0"/>
                        <a:t>6TIC8DFV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DFN6x8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900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170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69536205"/>
                  </a:ext>
                </a:extLst>
              </a:tr>
              <a:tr h="297233">
                <a:tc>
                  <a:txBody>
                    <a:bodyPr/>
                    <a:lstStyle/>
                    <a:p>
                      <a:r>
                        <a:rPr lang="en-US" sz="1400" dirty="0"/>
                        <a:t>GPI</a:t>
                      </a:r>
                      <a:r>
                        <a:rPr lang="en-CA" sz="1400" dirty="0"/>
                        <a:t>4TIC8DFV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DFN6x8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900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170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30421066"/>
                  </a:ext>
                </a:extLst>
              </a:tr>
            </a:tbl>
          </a:graphicData>
        </a:graphic>
      </p:graphicFrame>
      <p:pic>
        <p:nvPicPr>
          <p:cNvPr id="3" name="Picture 2" descr="Green Technology (@GreenTechnology) / Twitter">
            <a:extLst>
              <a:ext uri="{FF2B5EF4-FFF2-40B4-BE49-F238E27FC236}">
                <a16:creationId xmlns:a16="http://schemas.microsoft.com/office/drawing/2014/main" id="{6C9E2426-987E-48C2-7A45-68E3EE2CF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736" y="3009550"/>
            <a:ext cx="1065510" cy="106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AE8076-36CB-8473-977B-1F32172BE5F6}"/>
              </a:ext>
            </a:extLst>
          </p:cNvPr>
          <p:cNvSpPr txBox="1"/>
          <p:nvPr/>
        </p:nvSpPr>
        <p:spPr>
          <a:xfrm>
            <a:off x="544749" y="6142423"/>
            <a:ext cx="2393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www.iganpower.com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2872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191</Words>
  <Application>Microsoft Office PowerPoint</Application>
  <PresentationFormat>Widescreen</PresentationFormat>
  <Paragraphs>83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Z.M. Simon Li</dc:creator>
  <cp:lastModifiedBy>Z.M. Simon Li</cp:lastModifiedBy>
  <cp:revision>5</cp:revision>
  <dcterms:created xsi:type="dcterms:W3CDTF">2023-03-17T00:46:31Z</dcterms:created>
  <dcterms:modified xsi:type="dcterms:W3CDTF">2023-03-20T14:29:28Z</dcterms:modified>
</cp:coreProperties>
</file>